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5143500" cx="9144000"/>
  <p:notesSz cx="6858000" cy="9144000"/>
  <p:embeddedFontLst>
    <p:embeddedFont>
      <p:font typeface="Montserrat SemiBold"/>
      <p:regular r:id="rId20"/>
      <p:bold r:id="rId21"/>
      <p:italic r:id="rId22"/>
      <p:boldItalic r:id="rId23"/>
    </p:embeddedFont>
    <p:embeddedFont>
      <p:font typeface="Montserrat Black"/>
      <p:bold r:id="rId24"/>
      <p:boldItalic r:id="rId25"/>
    </p:embeddedFont>
    <p:embeddedFont>
      <p:font typeface="Montserrat"/>
      <p:regular r:id="rId26"/>
      <p:bold r:id="rId27"/>
      <p:italic r:id="rId28"/>
      <p:boldItalic r:id="rId29"/>
    </p:embeddedFont>
    <p:embeddedFont>
      <p:font typeface="Montserrat Medium"/>
      <p:regular r:id="rId30"/>
      <p:bold r:id="rId31"/>
      <p:italic r:id="rId32"/>
      <p:boldItalic r:id="rId33"/>
    </p:embeddedFont>
    <p:embeddedFont>
      <p:font typeface="Montserrat ExtraBold"/>
      <p:bold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regular.fntdata"/><Relationship Id="rId22" Type="http://schemas.openxmlformats.org/officeDocument/2006/relationships/font" Target="fonts/MontserratSemiBold-italic.fntdata"/><Relationship Id="rId21" Type="http://schemas.openxmlformats.org/officeDocument/2006/relationships/font" Target="fonts/MontserratSemiBold-bold.fntdata"/><Relationship Id="rId24" Type="http://schemas.openxmlformats.org/officeDocument/2006/relationships/font" Target="fonts/MontserratBlack-bold.fntdata"/><Relationship Id="rId23" Type="http://schemas.openxmlformats.org/officeDocument/2006/relationships/font" Target="fonts/MontserratSemiBold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-regular.fntdata"/><Relationship Id="rId25" Type="http://schemas.openxmlformats.org/officeDocument/2006/relationships/font" Target="fonts/MontserratBlack-boldItalic.fntdata"/><Relationship Id="rId28" Type="http://schemas.openxmlformats.org/officeDocument/2006/relationships/font" Target="fonts/Montserrat-italic.fntdata"/><Relationship Id="rId27" Type="http://schemas.openxmlformats.org/officeDocument/2006/relationships/font" Target="fonts/Montserrat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MontserratMedium-bold.fntdata"/><Relationship Id="rId30" Type="http://schemas.openxmlformats.org/officeDocument/2006/relationships/font" Target="fonts/MontserratMedium-regular.fntdata"/><Relationship Id="rId11" Type="http://schemas.openxmlformats.org/officeDocument/2006/relationships/slide" Target="slides/slide7.xml"/><Relationship Id="rId33" Type="http://schemas.openxmlformats.org/officeDocument/2006/relationships/font" Target="fonts/MontserratMedium-boldItalic.fntdata"/><Relationship Id="rId10" Type="http://schemas.openxmlformats.org/officeDocument/2006/relationships/slide" Target="slides/slide6.xml"/><Relationship Id="rId32" Type="http://schemas.openxmlformats.org/officeDocument/2006/relationships/font" Target="fonts/MontserratMedium-italic.fntdata"/><Relationship Id="rId13" Type="http://schemas.openxmlformats.org/officeDocument/2006/relationships/slide" Target="slides/slide9.xml"/><Relationship Id="rId35" Type="http://schemas.openxmlformats.org/officeDocument/2006/relationships/font" Target="fonts/MontserratExtraBold-boldItalic.fntdata"/><Relationship Id="rId12" Type="http://schemas.openxmlformats.org/officeDocument/2006/relationships/slide" Target="slides/slide8.xml"/><Relationship Id="rId34" Type="http://schemas.openxmlformats.org/officeDocument/2006/relationships/font" Target="fonts/MontserratExtraBold-bold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fe29e811be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fe29e811be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fe29e811be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fe29e811be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fe29e811be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fe29e811be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fe29e811be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fe29e811be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fe29e811be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fe29e811be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fe29e811be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fe29e811be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fe29e811b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fe29e811b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fe29e811be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fe29e811be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fe29e811be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fe29e811be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fe29e811be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fe29e811be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fe29e811be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fe29e811be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fe29e811be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fe29e811b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fe29e811be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fe29e811be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fe29e811be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fe29e811be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300">
        <p:push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2800" y="-18648"/>
            <a:ext cx="9176801" cy="5217474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340648" y="1376250"/>
            <a:ext cx="5725200" cy="19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9700">
            <a:spAutoFit/>
          </a:bodyPr>
          <a:lstStyle/>
          <a:p>
            <a:pPr indent="0" lvl="0" marL="12700" marR="5080" rtl="0" algn="l">
              <a:lnSpc>
                <a:spcPct val="1049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" sz="4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SEGURIDAD EN CARRETERAS</a:t>
            </a:r>
            <a:r>
              <a:rPr b="1" i="1" lang="es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b="1" sz="4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marR="1978025" rtl="0" algn="l">
              <a:spcBef>
                <a:spcPts val="415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La Fuerza de la tecnología y el comportamiento humano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351151" y="3536675"/>
            <a:ext cx="57147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Michael Palomino Mejia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2"/>
          <p:cNvSpPr txBox="1"/>
          <p:nvPr/>
        </p:nvSpPr>
        <p:spPr>
          <a:xfrm>
            <a:off x="6405125" y="1815825"/>
            <a:ext cx="28050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Mayor participación y retención.</a:t>
            </a:r>
            <a:endParaRPr b="1"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60" name="Google Shape;160;p22"/>
          <p:cNvSpPr txBox="1"/>
          <p:nvPr/>
        </p:nvSpPr>
        <p:spPr>
          <a:xfrm>
            <a:off x="5589924" y="891625"/>
            <a:ext cx="6750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500">
            <a:spAutoFit/>
          </a:bodyPr>
          <a:lstStyle/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3.3</a:t>
            </a:r>
            <a:endParaRPr b="1" sz="33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p22"/>
          <p:cNvSpPr txBox="1"/>
          <p:nvPr/>
        </p:nvSpPr>
        <p:spPr>
          <a:xfrm>
            <a:off x="6405125" y="1002175"/>
            <a:ext cx="2135700" cy="2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BENEFICIOS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" name="Google Shape;162;p22"/>
          <p:cNvSpPr txBox="1"/>
          <p:nvPr/>
        </p:nvSpPr>
        <p:spPr>
          <a:xfrm>
            <a:off x="6405125" y="2196825"/>
            <a:ext cx="28050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Experiencia práctica en entornos seguros.</a:t>
            </a:r>
            <a:endParaRPr b="1"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63" name="Google Shape;163;p22"/>
          <p:cNvSpPr txBox="1"/>
          <p:nvPr/>
        </p:nvSpPr>
        <p:spPr>
          <a:xfrm>
            <a:off x="6405125" y="2687250"/>
            <a:ext cx="28050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0" marR="434340" rtl="0" algn="l">
              <a:lnSpc>
                <a:spcPct val="1142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Mejora de las habilidades prácticas.</a:t>
            </a:r>
            <a:endParaRPr sz="12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64" name="Google Shape;164;p22"/>
          <p:cNvSpPr txBox="1"/>
          <p:nvPr/>
        </p:nvSpPr>
        <p:spPr>
          <a:xfrm>
            <a:off x="6405125" y="3312675"/>
            <a:ext cx="28050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0" marR="434340" rtl="0" algn="l">
              <a:lnSpc>
                <a:spcPct val="1142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Interiorización de comportamientos seguros.</a:t>
            </a:r>
            <a:endParaRPr sz="12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65" name="Google Shape;165;p22"/>
          <p:cNvSpPr txBox="1"/>
          <p:nvPr/>
        </p:nvSpPr>
        <p:spPr>
          <a:xfrm>
            <a:off x="6405125" y="3846075"/>
            <a:ext cx="31323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0" marR="434340" rtl="0" algn="l">
              <a:lnSpc>
                <a:spcPct val="1142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Creación de una cultura sostenible de seguridad.</a:t>
            </a:r>
            <a:endParaRPr b="1"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1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3"/>
          <p:cNvSpPr txBox="1"/>
          <p:nvPr/>
        </p:nvSpPr>
        <p:spPr>
          <a:xfrm>
            <a:off x="5686050" y="3691625"/>
            <a:ext cx="18918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Sensores de fatiga </a:t>
            </a:r>
            <a:endParaRPr b="1"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para alertas en cabina</a:t>
            </a:r>
            <a:endParaRPr b="1"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72" name="Google Shape;172;p23"/>
          <p:cNvSpPr txBox="1"/>
          <p:nvPr/>
        </p:nvSpPr>
        <p:spPr>
          <a:xfrm>
            <a:off x="966550" y="4352325"/>
            <a:ext cx="21366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Telemetría para optimizar los desempeños</a:t>
            </a:r>
            <a:endParaRPr b="1"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73" name="Google Shape;173;p23"/>
          <p:cNvSpPr txBox="1"/>
          <p:nvPr/>
        </p:nvSpPr>
        <p:spPr>
          <a:xfrm>
            <a:off x="4009175" y="4352325"/>
            <a:ext cx="21879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Videocámaras para </a:t>
            </a:r>
            <a:endParaRPr b="1"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hábitos de conducción</a:t>
            </a:r>
            <a:endParaRPr b="1"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74" name="Google Shape;174;p23"/>
          <p:cNvSpPr txBox="1"/>
          <p:nvPr/>
        </p:nvSpPr>
        <p:spPr>
          <a:xfrm>
            <a:off x="7179300" y="4352325"/>
            <a:ext cx="15981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Big Data y Dashboard</a:t>
            </a:r>
            <a:endParaRPr b="1"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75" name="Google Shape;175;p23"/>
          <p:cNvSpPr txBox="1"/>
          <p:nvPr/>
        </p:nvSpPr>
        <p:spPr>
          <a:xfrm>
            <a:off x="2346875" y="3691625"/>
            <a:ext cx="19953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GPS para cumplimiento de la hoja de ruta</a:t>
            </a:r>
            <a:endParaRPr b="1"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76" name="Google Shape;176;p23"/>
          <p:cNvSpPr txBox="1"/>
          <p:nvPr/>
        </p:nvSpPr>
        <p:spPr>
          <a:xfrm>
            <a:off x="130275" y="3007675"/>
            <a:ext cx="6288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500">
            <a:spAutoFit/>
          </a:bodyPr>
          <a:lstStyle/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04</a:t>
            </a:r>
            <a:endParaRPr b="1" sz="33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p23"/>
          <p:cNvSpPr txBox="1"/>
          <p:nvPr/>
        </p:nvSpPr>
        <p:spPr>
          <a:xfrm>
            <a:off x="918725" y="3153625"/>
            <a:ext cx="2550900" cy="2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USO DE TECNOLOGÍAS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1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4"/>
          <p:cNvSpPr txBox="1"/>
          <p:nvPr/>
        </p:nvSpPr>
        <p:spPr>
          <a:xfrm>
            <a:off x="5513724" y="891625"/>
            <a:ext cx="6750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500">
            <a:spAutoFit/>
          </a:bodyPr>
          <a:lstStyle/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4.1</a:t>
            </a:r>
            <a:endParaRPr b="1" sz="33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4" name="Google Shape;184;p24"/>
          <p:cNvSpPr txBox="1"/>
          <p:nvPr/>
        </p:nvSpPr>
        <p:spPr>
          <a:xfrm>
            <a:off x="6405125" y="1037575"/>
            <a:ext cx="2719800" cy="2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VIDEO ANALÍTICA POR IA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5" name="Google Shape;185;p24"/>
          <p:cNvSpPr txBox="1"/>
          <p:nvPr/>
        </p:nvSpPr>
        <p:spPr>
          <a:xfrm>
            <a:off x="6481325" y="1815075"/>
            <a:ext cx="28050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Arquitectura de red neuronal</a:t>
            </a:r>
            <a:endParaRPr b="1"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artificial.</a:t>
            </a:r>
            <a:endParaRPr b="1"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86" name="Google Shape;186;p24"/>
          <p:cNvSpPr txBox="1"/>
          <p:nvPr/>
        </p:nvSpPr>
        <p:spPr>
          <a:xfrm>
            <a:off x="6481325" y="2322075"/>
            <a:ext cx="28050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0" marR="434340" rtl="0" algn="l">
              <a:lnSpc>
                <a:spcPct val="1142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Análisis</a:t>
            </a:r>
            <a:r>
              <a:rPr b="1" lang="es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con inteligencia </a:t>
            </a:r>
            <a:endParaRPr b="1"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434340" rtl="0" algn="l">
              <a:lnSpc>
                <a:spcPct val="1142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artificial.</a:t>
            </a:r>
            <a:endParaRPr sz="12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87" name="Google Shape;187;p24"/>
          <p:cNvSpPr txBox="1"/>
          <p:nvPr/>
        </p:nvSpPr>
        <p:spPr>
          <a:xfrm>
            <a:off x="6481325" y="2931675"/>
            <a:ext cx="28050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0" marR="434340" rtl="0" algn="l">
              <a:lnSpc>
                <a:spcPct val="1142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Reprocesamiento</a:t>
            </a:r>
            <a:r>
              <a:rPr b="1" lang="es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y </a:t>
            </a:r>
            <a:r>
              <a:rPr b="1" lang="es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análisis</a:t>
            </a:r>
            <a:endParaRPr b="1"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434340" rtl="0" algn="l">
              <a:lnSpc>
                <a:spcPct val="1142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profundo ( CNN ).</a:t>
            </a:r>
            <a:endParaRPr sz="12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88" name="Google Shape;188;p24"/>
          <p:cNvSpPr txBox="1"/>
          <p:nvPr/>
        </p:nvSpPr>
        <p:spPr>
          <a:xfrm>
            <a:off x="6481325" y="3465075"/>
            <a:ext cx="31323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0" marR="434340" rtl="0" algn="l">
              <a:lnSpc>
                <a:spcPct val="1142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Detección</a:t>
            </a:r>
            <a:r>
              <a:rPr b="1" lang="es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de patrones de </a:t>
            </a:r>
            <a:endParaRPr b="1"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434340" rtl="0" algn="l">
              <a:lnSpc>
                <a:spcPct val="1142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comportamiento.</a:t>
            </a:r>
            <a:endParaRPr b="1"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1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5"/>
          <p:cNvSpPr txBox="1"/>
          <p:nvPr/>
        </p:nvSpPr>
        <p:spPr>
          <a:xfrm>
            <a:off x="5712800" y="3786875"/>
            <a:ext cx="15414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Es una inversión estratégica</a:t>
            </a:r>
            <a:endParaRPr b="1"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95" name="Google Shape;195;p25"/>
          <p:cNvSpPr txBox="1"/>
          <p:nvPr/>
        </p:nvSpPr>
        <p:spPr>
          <a:xfrm>
            <a:off x="966550" y="4383525"/>
            <a:ext cx="28050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Reducción</a:t>
            </a:r>
            <a:r>
              <a:rPr b="1" lang="es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de accidentes y </a:t>
            </a:r>
            <a:endParaRPr b="1"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ahorro de costos</a:t>
            </a:r>
            <a:endParaRPr b="1"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96" name="Google Shape;196;p25"/>
          <p:cNvSpPr txBox="1"/>
          <p:nvPr/>
        </p:nvSpPr>
        <p:spPr>
          <a:xfrm>
            <a:off x="4139975" y="4383525"/>
            <a:ext cx="21879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Aumenta la eficiencia </a:t>
            </a:r>
            <a:endParaRPr b="1"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operativa</a:t>
            </a:r>
            <a:endParaRPr b="1"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97" name="Google Shape;197;p25"/>
          <p:cNvSpPr txBox="1"/>
          <p:nvPr/>
        </p:nvSpPr>
        <p:spPr>
          <a:xfrm>
            <a:off x="7103100" y="4383525"/>
            <a:ext cx="15981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Incrementa</a:t>
            </a:r>
            <a:r>
              <a:rPr b="1" lang="es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la </a:t>
            </a:r>
            <a:endParaRPr b="1"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dopamina</a:t>
            </a:r>
            <a:endParaRPr b="1"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98" name="Google Shape;198;p25"/>
          <p:cNvSpPr txBox="1"/>
          <p:nvPr/>
        </p:nvSpPr>
        <p:spPr>
          <a:xfrm>
            <a:off x="2522375" y="3786875"/>
            <a:ext cx="17931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La seguridad no es solo una obligación</a:t>
            </a:r>
            <a:endParaRPr b="1"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99" name="Google Shape;199;p25"/>
          <p:cNvSpPr txBox="1"/>
          <p:nvPr/>
        </p:nvSpPr>
        <p:spPr>
          <a:xfrm>
            <a:off x="130275" y="3007675"/>
            <a:ext cx="6288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500">
            <a:spAutoFit/>
          </a:bodyPr>
          <a:lstStyle/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05</a:t>
            </a:r>
            <a:endParaRPr b="1" sz="33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0" name="Google Shape;200;p25"/>
          <p:cNvSpPr txBox="1"/>
          <p:nvPr/>
        </p:nvSpPr>
        <p:spPr>
          <a:xfrm>
            <a:off x="918725" y="3077425"/>
            <a:ext cx="44871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ENFOQUE INTEGRAL,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UN CAMINO SEGURO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6"/>
          <p:cNvSpPr txBox="1"/>
          <p:nvPr/>
        </p:nvSpPr>
        <p:spPr>
          <a:xfrm>
            <a:off x="2168150" y="2234175"/>
            <a:ext cx="5571000" cy="7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"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“LA TECNOLOGÍA </a:t>
            </a:r>
            <a:r>
              <a:rPr b="1" i="1" lang="es" sz="1800">
                <a:solidFill>
                  <a:srgbClr val="8BCE4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GUÍA</a:t>
            </a:r>
            <a:r>
              <a:rPr b="1" i="1" lang="es"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, LAS PERSONAS</a:t>
            </a:r>
            <a:endParaRPr b="1" sz="180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12700" marR="34988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" sz="1800">
                <a:solidFill>
                  <a:srgbClr val="8BCE4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DECIDEN</a:t>
            </a:r>
            <a:r>
              <a:rPr b="1" i="1" lang="es"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: </a:t>
            </a:r>
            <a:r>
              <a:rPr b="1" i="1" lang="es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juntos previenen accidentes y crean un camino seguro”.</a:t>
            </a:r>
            <a:endParaRPr b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7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7" cy="514349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3555275" y="1311750"/>
            <a:ext cx="2319300" cy="6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+3 MIL</a:t>
            </a:r>
            <a:endParaRPr sz="2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5430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PERSONAS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3608772" y="693950"/>
            <a:ext cx="2546100" cy="4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5075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FALLECIDOS POR ACCIDENTES DE TRÁNSITO</a:t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3608775" y="2818750"/>
            <a:ext cx="2546100" cy="4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5075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NÚMERO DE</a:t>
            </a:r>
            <a:endParaRPr b="1" sz="13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SINIESTROS DE TRÁNSITO</a:t>
            </a:r>
            <a:endParaRPr b="1" sz="13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3555275" y="3330650"/>
            <a:ext cx="2319300" cy="7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+87 MIL</a:t>
            </a:r>
            <a:endParaRPr sz="3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5430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s" sz="1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REGISTRADOS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6497847" y="794000"/>
            <a:ext cx="25461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5075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CAUSAS</a:t>
            </a:r>
            <a:endParaRPr b="1" sz="13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6902825" y="1079900"/>
            <a:ext cx="1544700" cy="1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48900">
            <a:spAutoFit/>
          </a:bodyPr>
          <a:lstStyle/>
          <a:p>
            <a:pPr indent="0" lvl="0" marL="127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66 %</a:t>
            </a:r>
            <a:endParaRPr sz="18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s" sz="13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Imprudencia / </a:t>
            </a:r>
            <a:r>
              <a:rPr lang="es" sz="13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</a:t>
            </a:r>
            <a:r>
              <a:rPr b="0" lang="es" sz="13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elocidad / </a:t>
            </a:r>
            <a:r>
              <a:rPr lang="es" sz="13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</a:t>
            </a:r>
            <a:r>
              <a:rPr b="0" lang="es" sz="13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tros</a:t>
            </a:r>
            <a:endParaRPr sz="13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6902825" y="2850375"/>
            <a:ext cx="2069700" cy="10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48900">
            <a:spAutoFit/>
          </a:bodyPr>
          <a:lstStyle/>
          <a:p>
            <a:pPr indent="0" lvl="0" marL="127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27</a:t>
            </a:r>
            <a:r>
              <a:rPr b="1" lang="es" sz="18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%</a:t>
            </a:r>
            <a:endParaRPr sz="18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127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No se identiﬁca</a:t>
            </a:r>
            <a:endParaRPr sz="13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127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s" sz="13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la causa</a:t>
            </a:r>
            <a:endParaRPr sz="13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6902825" y="1981675"/>
            <a:ext cx="1994400" cy="10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48900">
            <a:spAutoFit/>
          </a:bodyPr>
          <a:lstStyle/>
          <a:p>
            <a:pPr indent="0" lvl="0" marL="127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0</a:t>
            </a:r>
            <a:r>
              <a:rPr b="1" lang="es" sz="18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7 %</a:t>
            </a:r>
            <a:endParaRPr sz="18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127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s" sz="13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Peatón / Condiciones adversas</a:t>
            </a:r>
            <a:endParaRPr sz="13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1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918725" y="1815825"/>
            <a:ext cx="28050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Seguridad vial protege vidas.</a:t>
            </a:r>
            <a:endParaRPr sz="12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918725" y="2216088"/>
            <a:ext cx="28050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0" marR="5080" rtl="0" algn="l">
              <a:lnSpc>
                <a:spcPct val="21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Reduce impactos ambientales. </a:t>
            </a:r>
            <a:endParaRPr sz="12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918725" y="3002613"/>
            <a:ext cx="28050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0" marR="5080" rtl="0" algn="l">
              <a:lnSpc>
                <a:spcPct val="21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Accidentes aumentan costos.</a:t>
            </a:r>
            <a:endParaRPr sz="12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103527" y="891625"/>
            <a:ext cx="5124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500">
            <a:spAutoFit/>
          </a:bodyPr>
          <a:lstStyle/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 b="1" sz="33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918725" y="2571750"/>
            <a:ext cx="28050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0" marR="5080" rtl="0" algn="l">
              <a:lnSpc>
                <a:spcPct val="21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Garantiza eﬁciencia operativa. </a:t>
            </a:r>
            <a:endParaRPr sz="12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842525" y="925975"/>
            <a:ext cx="2135700" cy="4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IMPORTANCIA DE 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LA SEGURIDAD VIAL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918725" y="3388875"/>
            <a:ext cx="28050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0" marR="434340" rtl="0" algn="l">
              <a:lnSpc>
                <a:spcPct val="1142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Tecnología y gestión en personas minimizan riesgos.</a:t>
            </a:r>
            <a:endParaRPr sz="12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6"/>
          <p:cNvSpPr txBox="1"/>
          <p:nvPr/>
        </p:nvSpPr>
        <p:spPr>
          <a:xfrm>
            <a:off x="103525" y="2872825"/>
            <a:ext cx="6288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500">
            <a:spAutoFit/>
          </a:bodyPr>
          <a:lstStyle/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 b="1" sz="33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842525" y="2907175"/>
            <a:ext cx="2550900" cy="4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PREVENCIÓN DEL RIESGO CENTRADO EN PERSONAS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2176825" y="3644225"/>
            <a:ext cx="28050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Foco en las personas</a:t>
            </a:r>
            <a:endParaRPr b="1"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5605825" y="3644225"/>
            <a:ext cx="15414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Comportamientos seguro es clave</a:t>
            </a:r>
            <a:endParaRPr b="1"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957625" y="4330025"/>
            <a:ext cx="28050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Capacitación </a:t>
            </a:r>
            <a:endParaRPr b="1"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fomenta conciencia</a:t>
            </a:r>
            <a:endParaRPr b="1"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3777025" y="4330025"/>
            <a:ext cx="21879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Proteger bienestar</a:t>
            </a:r>
            <a:endParaRPr b="1"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físico y emocional</a:t>
            </a:r>
            <a:endParaRPr b="1"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7053625" y="4330025"/>
            <a:ext cx="21879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Cultura diaria</a:t>
            </a:r>
            <a:endParaRPr b="1"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de seguridad</a:t>
            </a:r>
            <a:endParaRPr b="1"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18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7"/>
          <p:cNvSpPr txBox="1"/>
          <p:nvPr/>
        </p:nvSpPr>
        <p:spPr>
          <a:xfrm>
            <a:off x="918725" y="1739625"/>
            <a:ext cx="28050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s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Identiﬁcación de peligros</a:t>
            </a:r>
            <a:r>
              <a:rPr b="1" lang="es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.</a:t>
            </a:r>
            <a:endParaRPr b="1"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0" name="Google Shape;100;p17"/>
          <p:cNvSpPr txBox="1"/>
          <p:nvPr/>
        </p:nvSpPr>
        <p:spPr>
          <a:xfrm>
            <a:off x="918725" y="2520888"/>
            <a:ext cx="28050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0" marR="5080" rtl="0" algn="l">
              <a:lnSpc>
                <a:spcPct val="21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Formación continua.</a:t>
            </a:r>
            <a:endParaRPr sz="12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1" name="Google Shape;101;p17"/>
          <p:cNvSpPr txBox="1"/>
          <p:nvPr/>
        </p:nvSpPr>
        <p:spPr>
          <a:xfrm>
            <a:off x="103524" y="891625"/>
            <a:ext cx="6750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500">
            <a:spAutoFit/>
          </a:bodyPr>
          <a:lstStyle/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2.1</a:t>
            </a:r>
            <a:endParaRPr b="1" sz="33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17"/>
          <p:cNvSpPr txBox="1"/>
          <p:nvPr/>
        </p:nvSpPr>
        <p:spPr>
          <a:xfrm>
            <a:off x="918725" y="2952750"/>
            <a:ext cx="28050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0" marR="5080" rtl="0" algn="l">
              <a:lnSpc>
                <a:spcPct val="21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Toma de decisiones seguras.</a:t>
            </a:r>
            <a:endParaRPr sz="12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3" name="Google Shape;103;p17"/>
          <p:cNvSpPr txBox="1"/>
          <p:nvPr/>
        </p:nvSpPr>
        <p:spPr>
          <a:xfrm>
            <a:off x="842525" y="925975"/>
            <a:ext cx="2135700" cy="4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CAPACITACIÓN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Y CONCIENCIA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p17"/>
          <p:cNvSpPr txBox="1"/>
          <p:nvPr/>
        </p:nvSpPr>
        <p:spPr>
          <a:xfrm>
            <a:off x="918725" y="3388875"/>
            <a:ext cx="31284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0" marR="434340" rtl="0" algn="l">
              <a:lnSpc>
                <a:spcPct val="1142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Prioridad diaria en Seguridad.</a:t>
            </a:r>
            <a:endParaRPr sz="12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918725" y="2120625"/>
            <a:ext cx="28050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Evaluación efectiva de riesgos.</a:t>
            </a:r>
            <a:endParaRPr b="1"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1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8"/>
          <p:cNvSpPr txBox="1"/>
          <p:nvPr/>
        </p:nvSpPr>
        <p:spPr>
          <a:xfrm>
            <a:off x="918725" y="1739625"/>
            <a:ext cx="28050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Reducción de accidentes.</a:t>
            </a:r>
            <a:endParaRPr b="1"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2" name="Google Shape;112;p18"/>
          <p:cNvSpPr txBox="1"/>
          <p:nvPr/>
        </p:nvSpPr>
        <p:spPr>
          <a:xfrm>
            <a:off x="918725" y="2520888"/>
            <a:ext cx="28050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0" marR="5080" rtl="0" algn="l">
              <a:lnSpc>
                <a:spcPct val="21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Productividad mejorada.</a:t>
            </a:r>
            <a:endParaRPr sz="12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3" name="Google Shape;113;p18"/>
          <p:cNvSpPr txBox="1"/>
          <p:nvPr/>
        </p:nvSpPr>
        <p:spPr>
          <a:xfrm>
            <a:off x="103524" y="891625"/>
            <a:ext cx="6750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500">
            <a:spAutoFit/>
          </a:bodyPr>
          <a:lstStyle/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2.3</a:t>
            </a:r>
            <a:endParaRPr b="1" sz="33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18"/>
          <p:cNvSpPr txBox="1"/>
          <p:nvPr/>
        </p:nvSpPr>
        <p:spPr>
          <a:xfrm>
            <a:off x="918725" y="2952750"/>
            <a:ext cx="28050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0" marR="5080" rtl="0" algn="l">
              <a:lnSpc>
                <a:spcPct val="21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Protección de equipos.</a:t>
            </a:r>
            <a:endParaRPr sz="12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5" name="Google Shape;115;p18"/>
          <p:cNvSpPr txBox="1"/>
          <p:nvPr/>
        </p:nvSpPr>
        <p:spPr>
          <a:xfrm>
            <a:off x="918725" y="1002175"/>
            <a:ext cx="2135700" cy="2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BENEFICIOS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18"/>
          <p:cNvSpPr txBox="1"/>
          <p:nvPr/>
        </p:nvSpPr>
        <p:spPr>
          <a:xfrm>
            <a:off x="918725" y="3388875"/>
            <a:ext cx="31284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0" marR="434340" rtl="0" algn="l">
              <a:lnSpc>
                <a:spcPct val="1142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Inversión estratégica.</a:t>
            </a:r>
            <a:endParaRPr sz="12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7" name="Google Shape;117;p18"/>
          <p:cNvSpPr txBox="1"/>
          <p:nvPr/>
        </p:nvSpPr>
        <p:spPr>
          <a:xfrm>
            <a:off x="918725" y="2120625"/>
            <a:ext cx="28050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Ahorro de tiempo y costos.</a:t>
            </a:r>
            <a:endParaRPr b="1"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7" cy="514349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9"/>
          <p:cNvSpPr txBox="1"/>
          <p:nvPr/>
        </p:nvSpPr>
        <p:spPr>
          <a:xfrm>
            <a:off x="918725" y="1739625"/>
            <a:ext cx="28050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Transforman aprendizaje en experiencia.</a:t>
            </a:r>
            <a:endParaRPr b="1"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4" name="Google Shape;124;p19"/>
          <p:cNvSpPr txBox="1"/>
          <p:nvPr/>
        </p:nvSpPr>
        <p:spPr>
          <a:xfrm>
            <a:off x="103524" y="891625"/>
            <a:ext cx="6750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500">
            <a:spAutoFit/>
          </a:bodyPr>
          <a:lstStyle/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03</a:t>
            </a:r>
            <a:endParaRPr b="1" sz="33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p19"/>
          <p:cNvSpPr txBox="1"/>
          <p:nvPr/>
        </p:nvSpPr>
        <p:spPr>
          <a:xfrm>
            <a:off x="918725" y="2952750"/>
            <a:ext cx="28050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0" marR="5080" rtl="0" algn="l">
              <a:lnSpc>
                <a:spcPct val="21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Recompensas y competencia.</a:t>
            </a:r>
            <a:endParaRPr sz="12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6" name="Google Shape;126;p19"/>
          <p:cNvSpPr txBox="1"/>
          <p:nvPr/>
        </p:nvSpPr>
        <p:spPr>
          <a:xfrm>
            <a:off x="842525" y="925975"/>
            <a:ext cx="3330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35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MÉTODOS LÚDICOS:</a:t>
            </a:r>
            <a:endParaRPr b="1" sz="135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35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JUEGO SERIO Y GAMIFICACIÓN	</a:t>
            </a:r>
            <a:endParaRPr b="1" sz="135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5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p19"/>
          <p:cNvSpPr txBox="1"/>
          <p:nvPr/>
        </p:nvSpPr>
        <p:spPr>
          <a:xfrm>
            <a:off x="918725" y="3312675"/>
            <a:ext cx="31284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0" marR="434340" rtl="0" algn="l">
              <a:lnSpc>
                <a:spcPct val="1142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Mayor compromiso con la seguridad.</a:t>
            </a:r>
            <a:endParaRPr sz="12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8" name="Google Shape;128;p19"/>
          <p:cNvSpPr txBox="1"/>
          <p:nvPr/>
        </p:nvSpPr>
        <p:spPr>
          <a:xfrm>
            <a:off x="918725" y="3878925"/>
            <a:ext cx="2805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Mejora retención de </a:t>
            </a:r>
            <a:endParaRPr b="1"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conocimiento.</a:t>
            </a:r>
            <a:endParaRPr b="1"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9" name="Google Shape;129;p19"/>
          <p:cNvSpPr txBox="1"/>
          <p:nvPr/>
        </p:nvSpPr>
        <p:spPr>
          <a:xfrm>
            <a:off x="918725" y="2349225"/>
            <a:ext cx="28050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Uso de elementos visuales y prácticos.</a:t>
            </a:r>
            <a:endParaRPr b="1"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1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0"/>
          <p:cNvSpPr txBox="1"/>
          <p:nvPr/>
        </p:nvSpPr>
        <p:spPr>
          <a:xfrm>
            <a:off x="6328925" y="1739625"/>
            <a:ext cx="28050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Historietas educativas.</a:t>
            </a:r>
            <a:endParaRPr b="1"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6" name="Google Shape;136;p20"/>
          <p:cNvSpPr txBox="1"/>
          <p:nvPr/>
        </p:nvSpPr>
        <p:spPr>
          <a:xfrm>
            <a:off x="5513724" y="891625"/>
            <a:ext cx="6750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500">
            <a:spAutoFit/>
          </a:bodyPr>
          <a:lstStyle/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b="1" lang="es" sz="3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.1</a:t>
            </a:r>
            <a:endParaRPr b="1" sz="33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" name="Google Shape;137;p20"/>
          <p:cNvSpPr txBox="1"/>
          <p:nvPr/>
        </p:nvSpPr>
        <p:spPr>
          <a:xfrm>
            <a:off x="6328925" y="1002175"/>
            <a:ext cx="2135700" cy="2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JUEGOS SERIOS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20"/>
          <p:cNvSpPr txBox="1"/>
          <p:nvPr/>
        </p:nvSpPr>
        <p:spPr>
          <a:xfrm>
            <a:off x="6328925" y="2120625"/>
            <a:ext cx="28050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Retroalimentación interactiva.</a:t>
            </a:r>
            <a:endParaRPr b="1"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9" name="Google Shape;139;p20"/>
          <p:cNvSpPr txBox="1"/>
          <p:nvPr/>
        </p:nvSpPr>
        <p:spPr>
          <a:xfrm>
            <a:off x="6328925" y="2550675"/>
            <a:ext cx="28050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0" marR="434340" rtl="0" algn="l">
              <a:lnSpc>
                <a:spcPct val="1142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Transformación de canciones y juegos.</a:t>
            </a:r>
            <a:endParaRPr sz="12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40" name="Google Shape;140;p20"/>
          <p:cNvSpPr txBox="1"/>
          <p:nvPr/>
        </p:nvSpPr>
        <p:spPr>
          <a:xfrm>
            <a:off x="6328925" y="3084075"/>
            <a:ext cx="28050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0" marR="434340" rtl="0" algn="l">
              <a:lnSpc>
                <a:spcPct val="1142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Simulaciones de riesgos con realidad virtual.</a:t>
            </a:r>
            <a:endParaRPr sz="12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41" name="Google Shape;141;p20"/>
          <p:cNvSpPr txBox="1"/>
          <p:nvPr/>
        </p:nvSpPr>
        <p:spPr>
          <a:xfrm>
            <a:off x="6328925" y="3617475"/>
            <a:ext cx="31323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0" marR="434340" rtl="0" algn="l">
              <a:lnSpc>
                <a:spcPct val="1142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Refuerzan toma de decisiones seguras.</a:t>
            </a:r>
            <a:endParaRPr sz="12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1"/>
          <p:cNvPicPr preferRelativeResize="0"/>
          <p:nvPr/>
        </p:nvPicPr>
        <p:blipFill rotWithShape="1">
          <a:blip r:embed="rId3">
            <a:alphaModFix/>
          </a:blip>
          <a:srcRect b="0" l="576" r="0" t="0"/>
          <a:stretch/>
        </p:blipFill>
        <p:spPr>
          <a:xfrm>
            <a:off x="25" y="-29950"/>
            <a:ext cx="9144003" cy="5173451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1"/>
          <p:cNvSpPr txBox="1"/>
          <p:nvPr/>
        </p:nvSpPr>
        <p:spPr>
          <a:xfrm>
            <a:off x="6405125" y="1892025"/>
            <a:ext cx="24024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Sistemas de puntos y recompensa.</a:t>
            </a:r>
            <a:endParaRPr b="1"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48" name="Google Shape;148;p21"/>
          <p:cNvSpPr txBox="1"/>
          <p:nvPr/>
        </p:nvSpPr>
        <p:spPr>
          <a:xfrm>
            <a:off x="5589924" y="891625"/>
            <a:ext cx="6750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500">
            <a:spAutoFit/>
          </a:bodyPr>
          <a:lstStyle/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3.2</a:t>
            </a:r>
            <a:endParaRPr b="1" sz="33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21"/>
          <p:cNvSpPr txBox="1"/>
          <p:nvPr/>
        </p:nvSpPr>
        <p:spPr>
          <a:xfrm>
            <a:off x="6405125" y="1002175"/>
            <a:ext cx="2135700" cy="2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GAMIFICACIÓN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21"/>
          <p:cNvSpPr txBox="1"/>
          <p:nvPr/>
        </p:nvSpPr>
        <p:spPr>
          <a:xfrm>
            <a:off x="6405125" y="2363375"/>
            <a:ext cx="28050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Competencia saludable.</a:t>
            </a:r>
            <a:endParaRPr b="1"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51" name="Google Shape;151;p21"/>
          <p:cNvSpPr txBox="1"/>
          <p:nvPr/>
        </p:nvSpPr>
        <p:spPr>
          <a:xfrm>
            <a:off x="6405125" y="2766075"/>
            <a:ext cx="28050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0" marR="434340" rtl="0" algn="l">
              <a:lnSpc>
                <a:spcPct val="1142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Objetivos claros.</a:t>
            </a:r>
            <a:endParaRPr sz="12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52" name="Google Shape;152;p21"/>
          <p:cNvSpPr txBox="1"/>
          <p:nvPr/>
        </p:nvSpPr>
        <p:spPr>
          <a:xfrm>
            <a:off x="6405125" y="3124275"/>
            <a:ext cx="28050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0" marR="434340" rtl="0" algn="l">
              <a:lnSpc>
                <a:spcPct val="1142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Evaluación y ajustes de resultados.</a:t>
            </a:r>
            <a:endParaRPr sz="12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53" name="Google Shape;153;p21"/>
          <p:cNvSpPr txBox="1"/>
          <p:nvPr/>
        </p:nvSpPr>
        <p:spPr>
          <a:xfrm>
            <a:off x="6405125" y="3693675"/>
            <a:ext cx="31323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0" marR="434340" rtl="0" algn="l">
              <a:lnSpc>
                <a:spcPct val="1142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Fortalecer la cultura.</a:t>
            </a:r>
            <a:endParaRPr b="1"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